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83" r:id="rId2"/>
    <p:sldId id="273" r:id="rId3"/>
    <p:sldId id="274" r:id="rId4"/>
    <p:sldId id="279" r:id="rId5"/>
    <p:sldId id="258" r:id="rId6"/>
    <p:sldId id="266" r:id="rId7"/>
    <p:sldId id="278" r:id="rId8"/>
    <p:sldId id="265" r:id="rId9"/>
    <p:sldId id="277" r:id="rId10"/>
    <p:sldId id="257" r:id="rId11"/>
    <p:sldId id="280" r:id="rId12"/>
    <p:sldId id="267" r:id="rId13"/>
    <p:sldId id="264" r:id="rId14"/>
    <p:sldId id="263" r:id="rId15"/>
    <p:sldId id="269" r:id="rId16"/>
    <p:sldId id="262" r:id="rId17"/>
    <p:sldId id="260" r:id="rId18"/>
    <p:sldId id="270" r:id="rId19"/>
    <p:sldId id="261" r:id="rId20"/>
    <p:sldId id="281" r:id="rId21"/>
    <p:sldId id="271" r:id="rId22"/>
    <p:sldId id="272" r:id="rId23"/>
    <p:sldId id="275" r:id="rId24"/>
    <p:sldId id="284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44" y="-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522111-3D27-4E9A-B04D-D48D076DE372}" type="datetimeFigureOut">
              <a:rPr lang="en-US" smtClean="0"/>
              <a:t>12/19/2016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BA0FF9-A430-4AB7-BA10-884BBFAFB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04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UNIT</a:t>
            </a:r>
            <a:r>
              <a:rPr lang="en-US" dirty="0" smtClean="0"/>
              <a:t> </a:t>
            </a:r>
            <a:r>
              <a:rPr lang="en-US" sz="4000" b="1" dirty="0" smtClean="0"/>
              <a:t>vi,Lesson-3,4,developed</a:t>
            </a:r>
            <a:r>
              <a:rPr lang="en-US" sz="4000" b="1" baseline="0" dirty="0" smtClean="0"/>
              <a:t> for a 50 minute class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A0FF9-A430-4AB7-BA10-884BBFAFBC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013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class will be divided into 6 groups. Each group will be asked to write the activities  of the people identifying their community.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A0FF9-A430-4AB7-BA10-884BBFAFBC2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4384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10 answering</a:t>
            </a:r>
            <a:r>
              <a:rPr lang="en-US" baseline="0" dirty="0" smtClean="0"/>
              <a:t> questions will be set in the question paper from the text of </a:t>
            </a:r>
            <a:r>
              <a:rPr lang="en-US" baseline="0" dirty="0" err="1" smtClean="0"/>
              <a:t>EFT.I</a:t>
            </a:r>
            <a:r>
              <a:rPr lang="en-US" dirty="0" err="1" smtClean="0"/>
              <a:t>will</a:t>
            </a:r>
            <a:r>
              <a:rPr lang="en-US" dirty="0" smtClean="0"/>
              <a:t> ask</a:t>
            </a:r>
            <a:r>
              <a:rPr lang="en-US" baseline="0" dirty="0" smtClean="0"/>
              <a:t> the learners to raise their hands and invite some of them to write the answers on the black board.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A0FF9-A430-4AB7-BA10-884BBFAFBC2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1247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class will be divided into several pairs and then, asked to describe the people &amp; their </a:t>
            </a:r>
            <a:r>
              <a:rPr lang="en-US" dirty="0" err="1" smtClean="0"/>
              <a:t>activities.They</a:t>
            </a:r>
            <a:r>
              <a:rPr lang="en-US" dirty="0" smtClean="0"/>
              <a:t> will have to find out whether any difference</a:t>
            </a:r>
            <a:r>
              <a:rPr lang="en-US" baseline="0" dirty="0" smtClean="0"/>
              <a:t> get.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A0FF9-A430-4AB7-BA10-884BBFAFBC2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6391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teacher can give instructions how to write a paragraph. Or,</a:t>
            </a:r>
            <a:r>
              <a:rPr lang="en-US" baseline="0" dirty="0" smtClean="0"/>
              <a:t> </a:t>
            </a:r>
            <a:r>
              <a:rPr lang="en-US" dirty="0" smtClean="0"/>
              <a:t>2-3 learners may</a:t>
            </a:r>
            <a:r>
              <a:rPr lang="en-US" baseline="0" dirty="0" smtClean="0"/>
              <a:t> be invited to say something about the pictures instead.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A0FF9-A430-4AB7-BA10-884BBFAFBC2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541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Only three items of the questions-guessing meaning</a:t>
            </a:r>
            <a:r>
              <a:rPr lang="en-US" baseline="0" dirty="0" smtClean="0"/>
              <a:t> of the words , q/a &amp; summarizing from the EFT text will be set in the question paper.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A0FF9-A430-4AB7-BA10-884BBFAFBC2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6500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teacher can give instructions how</a:t>
            </a:r>
            <a:r>
              <a:rPr lang="en-US" baseline="0" dirty="0" smtClean="0"/>
              <a:t> to write a summery. Or, he/she can give any homework  from </a:t>
            </a:r>
            <a:r>
              <a:rPr lang="en-US" baseline="0" smtClean="0"/>
              <a:t>the text.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A0FF9-A430-4AB7-BA10-884BBFAFBC2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338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After the pictures appearance</a:t>
            </a:r>
            <a:r>
              <a:rPr lang="en-US" baseline="0" dirty="0" smtClean="0"/>
              <a:t> on the screen have completed, the learners will be asked to describe the pictures. Then the teacher will declare the </a:t>
            </a:r>
            <a:r>
              <a:rPr lang="en-US" baseline="0" smtClean="0"/>
              <a:t>day’s topic.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A0FF9-A430-4AB7-BA10-884BBFAFBC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313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A0FF9-A430-4AB7-BA10-884BBFAFBC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872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After</a:t>
            </a:r>
            <a:r>
              <a:rPr lang="en-US" baseline="0" dirty="0" smtClean="0"/>
              <a:t> the learners have finished</a:t>
            </a:r>
            <a:r>
              <a:rPr lang="en-US" dirty="0" smtClean="0"/>
              <a:t> reading the text, I</a:t>
            </a:r>
            <a:r>
              <a:rPr lang="en-US" baseline="0" dirty="0" smtClean="0"/>
              <a:t> will explain the key words and continue the class step by step .grammar will be through continuing the passage.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A0FF9-A430-4AB7-BA10-884BBFAFBC2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197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smtClean="0"/>
              <a:t>Common </a:t>
            </a:r>
            <a:r>
              <a:rPr lang="en-US" sz="1800" dirty="0" err="1" smtClean="0"/>
              <a:t>featurs</a:t>
            </a:r>
            <a:r>
              <a:rPr lang="en-US" sz="1800" dirty="0" smtClean="0"/>
              <a:t> of the ethnic people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A0FF9-A430-4AB7-BA10-884BBFAFBC2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682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A0FF9-A430-4AB7-BA10-884BBFAFBC2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61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learners will be asked to guess the name ,after that the teacher may share the</a:t>
            </a:r>
            <a:r>
              <a:rPr lang="en-US" baseline="0" dirty="0" smtClean="0"/>
              <a:t> correct ones.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A0FF9-A430-4AB7-BA10-884BBFAFBC2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903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learners  will be asked </a:t>
            </a:r>
            <a:r>
              <a:rPr lang="en-US" baseline="0" dirty="0" smtClean="0"/>
              <a:t>to tell about the occupations of ethnic people.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A0FF9-A430-4AB7-BA10-884BBFAFBC2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066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the question</a:t>
            </a:r>
            <a:r>
              <a:rPr lang="en-US" baseline="0" dirty="0" smtClean="0"/>
              <a:t> </a:t>
            </a:r>
            <a:r>
              <a:rPr lang="en-US" dirty="0" smtClean="0"/>
              <a:t>paper 7 multiple choice questions/guessing meaning  close to the text will be set from the text from EFT.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A0FF9-A430-4AB7-BA10-884BBFAFBC2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678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381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52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657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760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307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31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17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13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50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343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750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625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jpg"/><Relationship Id="rId9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4.jp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43.jpg"/><Relationship Id="rId4" Type="http://schemas.openxmlformats.org/officeDocument/2006/relationships/image" Target="../media/image68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jp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1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788" y="381000"/>
            <a:ext cx="899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Note for the teachers: In this content , most of the words have been explained in vocab section. </a:t>
            </a:r>
          </a:p>
          <a:p>
            <a:r>
              <a:rPr lang="en-US" sz="2000" dirty="0" smtClean="0"/>
              <a:t>If the teachers who use the content  in their own classroom may explain all the words if needed 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4894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410771" y="2950777"/>
            <a:ext cx="7328137" cy="3007986"/>
            <a:chOff x="1410771" y="2950777"/>
            <a:chExt cx="7328137" cy="3007986"/>
          </a:xfrm>
        </p:grpSpPr>
        <p:pic>
          <p:nvPicPr>
            <p:cNvPr id="2" name="Picture 2" descr="C:\Documents and Settings\User\Desktop\zesie\2009-11-05__ctg2 (1)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2950778"/>
              <a:ext cx="3709708" cy="3007985"/>
            </a:xfrm>
            <a:prstGeom prst="rect">
              <a:avLst/>
            </a:prstGeom>
            <a:noFill/>
          </p:spPr>
        </p:pic>
        <p:pic>
          <p:nvPicPr>
            <p:cNvPr id="3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0771" y="2950777"/>
              <a:ext cx="3618429" cy="3007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985" y="44211"/>
            <a:ext cx="4400015" cy="2546226"/>
          </a:xfrm>
          <a:prstGeom prst="wedgeRoundRectCallou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" y="606343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Clearing  the hill –slopes </a:t>
            </a:r>
            <a:r>
              <a:rPr lang="en-US" sz="2400" b="1" i="1" dirty="0"/>
              <a:t>and the lands </a:t>
            </a:r>
            <a:r>
              <a:rPr lang="en-US" sz="2400" b="1" i="1" dirty="0" smtClean="0"/>
              <a:t> in the forests,  ethnic people </a:t>
            </a:r>
            <a:r>
              <a:rPr lang="en-US" sz="2400" b="1" i="1" dirty="0" err="1" smtClean="0"/>
              <a:t>practise</a:t>
            </a:r>
            <a:r>
              <a:rPr lang="en-US" sz="2400" b="1" i="1" dirty="0" smtClean="0"/>
              <a:t> cultivation and its called ‘</a:t>
            </a:r>
            <a:r>
              <a:rPr lang="en-US" sz="2400" b="1" i="1" dirty="0" err="1" smtClean="0"/>
              <a:t>jhum</a:t>
            </a:r>
            <a:r>
              <a:rPr lang="en-US" sz="2400" b="1" i="1" dirty="0" smtClean="0"/>
              <a:t>’.</a:t>
            </a:r>
            <a:endParaRPr lang="en-US" sz="2400" b="1" i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128752" y="533400"/>
            <a:ext cx="2766848" cy="2071202"/>
            <a:chOff x="128752" y="533400"/>
            <a:chExt cx="2766848" cy="2071202"/>
          </a:xfrm>
        </p:grpSpPr>
        <p:sp>
          <p:nvSpPr>
            <p:cNvPr id="9" name="Rectangle 8"/>
            <p:cNvSpPr/>
            <p:nvPr/>
          </p:nvSpPr>
          <p:spPr>
            <a:xfrm>
              <a:off x="128752" y="1107336"/>
              <a:ext cx="1905000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J</a:t>
              </a:r>
              <a:r>
                <a:rPr lang="en-US" sz="5400" b="1" cap="none" spc="0" dirty="0" err="1" smtClean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hum</a:t>
              </a:r>
              <a:endParaRPr lang="en-U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endParaRPr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152400" y="533400"/>
              <a:ext cx="2743200" cy="2071202"/>
            </a:xfrm>
            <a:prstGeom prst="rightArrow">
              <a:avLst/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9977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5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5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5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5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3" r="12926"/>
          <a:stretch/>
        </p:blipFill>
        <p:spPr bwMode="auto">
          <a:xfrm>
            <a:off x="3122041" y="315981"/>
            <a:ext cx="5192110" cy="4391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14596" y="4700025"/>
            <a:ext cx="53995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A </a:t>
            </a:r>
            <a:r>
              <a:rPr lang="en-US" sz="2800" dirty="0"/>
              <a:t>place raised high </a:t>
            </a:r>
            <a:r>
              <a:rPr lang="en-US" sz="2800" dirty="0" smtClean="0"/>
              <a:t>from the </a:t>
            </a:r>
            <a:r>
              <a:rPr lang="en-US" sz="2800" dirty="0"/>
              <a:t>ground</a:t>
            </a:r>
          </a:p>
        </p:txBody>
      </p:sp>
      <p:sp>
        <p:nvSpPr>
          <p:cNvPr id="4" name="Rectangle 3"/>
          <p:cNvSpPr/>
          <p:nvPr/>
        </p:nvSpPr>
        <p:spPr>
          <a:xfrm>
            <a:off x="509752" y="5410200"/>
            <a:ext cx="8481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Ethnic people build  their  houses on the high platform to protect them from wild animals.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28600" y="457200"/>
            <a:ext cx="2514600" cy="1828800"/>
            <a:chOff x="228600" y="457200"/>
            <a:chExt cx="2514600" cy="1828800"/>
          </a:xfrm>
        </p:grpSpPr>
        <p:sp>
          <p:nvSpPr>
            <p:cNvPr id="2" name="Rectangle 1"/>
            <p:cNvSpPr/>
            <p:nvPr/>
          </p:nvSpPr>
          <p:spPr>
            <a:xfrm>
              <a:off x="344113" y="1069455"/>
              <a:ext cx="228357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 smtClean="0"/>
                <a:t>PLATFORM</a:t>
              </a:r>
              <a:endParaRPr lang="en-US" sz="3600" b="1" dirty="0"/>
            </a:p>
          </p:txBody>
        </p:sp>
        <p:sp>
          <p:nvSpPr>
            <p:cNvPr id="5" name="Right Arrow 4"/>
            <p:cNvSpPr/>
            <p:nvPr/>
          </p:nvSpPr>
          <p:spPr>
            <a:xfrm>
              <a:off x="228600" y="457200"/>
              <a:ext cx="2514600" cy="1828800"/>
            </a:xfrm>
            <a:prstGeom prst="right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4669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898" y="1314182"/>
            <a:ext cx="4111255" cy="426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374226" y="23814"/>
            <a:ext cx="2514600" cy="1271586"/>
            <a:chOff x="3374226" y="23814"/>
            <a:chExt cx="2514600" cy="1271586"/>
          </a:xfrm>
        </p:grpSpPr>
        <p:sp>
          <p:nvSpPr>
            <p:cNvPr id="2" name="TextBox 1"/>
            <p:cNvSpPr txBox="1"/>
            <p:nvPr/>
          </p:nvSpPr>
          <p:spPr>
            <a:xfrm>
              <a:off x="3655402" y="228600"/>
              <a:ext cx="18138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MACHANG</a:t>
              </a:r>
              <a:endParaRPr lang="en-US" sz="2800" b="1" dirty="0"/>
            </a:p>
          </p:txBody>
        </p:sp>
        <p:sp>
          <p:nvSpPr>
            <p:cNvPr id="3" name="Down Arrow Callout 2"/>
            <p:cNvSpPr/>
            <p:nvPr/>
          </p:nvSpPr>
          <p:spPr>
            <a:xfrm>
              <a:off x="3374226" y="23814"/>
              <a:ext cx="2514600" cy="1271586"/>
            </a:xfrm>
            <a:prstGeom prst="downArrow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30850" y="5581383"/>
            <a:ext cx="4295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 house built on a </a:t>
            </a:r>
            <a:r>
              <a:rPr lang="en-US" sz="2400" b="1" u="sng" dirty="0" smtClean="0"/>
              <a:t>high platform</a:t>
            </a:r>
            <a:endParaRPr lang="en-US" sz="2400" b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97551" y="5943502"/>
            <a:ext cx="87964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Ethnic people build  their  houses on the high platform that is called  the ‘</a:t>
            </a:r>
            <a:r>
              <a:rPr lang="en-US" sz="2800" b="1" dirty="0" err="1" smtClean="0"/>
              <a:t>machang</a:t>
            </a:r>
            <a:r>
              <a:rPr lang="en-US" sz="2800" b="1" dirty="0" smtClean="0"/>
              <a:t>.’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3493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352" y="35173"/>
            <a:ext cx="8356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SOME COMMON CHARACTERISTICS OF ETHNIC PEOPLE</a:t>
            </a:r>
            <a:endParaRPr lang="en-US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2" y="961397"/>
            <a:ext cx="2540430" cy="2342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ular Callout 2"/>
          <p:cNvSpPr/>
          <p:nvPr/>
        </p:nvSpPr>
        <p:spPr>
          <a:xfrm>
            <a:off x="6996619" y="3906615"/>
            <a:ext cx="1978766" cy="2336359"/>
          </a:xfrm>
          <a:prstGeom prst="wedgeRectCallou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ular Callout 4"/>
          <p:cNvSpPr/>
          <p:nvPr/>
        </p:nvSpPr>
        <p:spPr>
          <a:xfrm>
            <a:off x="0" y="3956213"/>
            <a:ext cx="2307177" cy="2260485"/>
          </a:xfrm>
          <a:prstGeom prst="wedgeRectCallout">
            <a:avLst/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ular Callout 5"/>
          <p:cNvSpPr/>
          <p:nvPr/>
        </p:nvSpPr>
        <p:spPr>
          <a:xfrm>
            <a:off x="2645052" y="3956213"/>
            <a:ext cx="1562100" cy="2233448"/>
          </a:xfrm>
          <a:prstGeom prst="wedgeRectCallout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ular Callout 6"/>
          <p:cNvSpPr/>
          <p:nvPr/>
        </p:nvSpPr>
        <p:spPr>
          <a:xfrm>
            <a:off x="6232184" y="558393"/>
            <a:ext cx="2911815" cy="2573533"/>
          </a:xfrm>
          <a:prstGeom prst="wedgeRoundRectCallout">
            <a:avLst/>
          </a:prstGeo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229974" y="3242203"/>
            <a:ext cx="2398058" cy="693719"/>
            <a:chOff x="421342" y="3316592"/>
            <a:chExt cx="2398058" cy="385623"/>
          </a:xfrm>
        </p:grpSpPr>
        <p:sp>
          <p:nvSpPr>
            <p:cNvPr id="8" name="TextBox 7"/>
            <p:cNvSpPr txBox="1"/>
            <p:nvPr/>
          </p:nvSpPr>
          <p:spPr>
            <a:xfrm>
              <a:off x="421342" y="3332883"/>
              <a:ext cx="9364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JHUM  -</a:t>
              </a:r>
              <a:endParaRPr lang="en-US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99945" y="3316592"/>
              <a:ext cx="15194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AGRICULTURE</a:t>
              </a:r>
              <a:endParaRPr lang="en-US" b="1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476950" y="6491548"/>
            <a:ext cx="1770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HEAVY JUELLERY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02159" y="6418880"/>
            <a:ext cx="1128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WEAVING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307177" y="6491548"/>
            <a:ext cx="1717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LUNGI &amp; THAMI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476950" y="3368017"/>
            <a:ext cx="1230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MACHANG</a:t>
            </a:r>
            <a:endParaRPr lang="en-US" b="1" dirty="0"/>
          </a:p>
        </p:txBody>
      </p:sp>
      <p:sp>
        <p:nvSpPr>
          <p:cNvPr id="14" name="Rounded Rectangular Callout 13"/>
          <p:cNvSpPr/>
          <p:nvPr/>
        </p:nvSpPr>
        <p:spPr>
          <a:xfrm>
            <a:off x="4614751" y="3935922"/>
            <a:ext cx="2018889" cy="2253739"/>
          </a:xfrm>
          <a:prstGeom prst="wedgeRoundRectCallout">
            <a:avLst/>
          </a:prstGeom>
          <a:blipFill dpi="0" rotWithShape="1"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362179" y="6417723"/>
            <a:ext cx="3104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FOOD- RICE WITH VEGETABLES</a:t>
            </a:r>
            <a:endParaRPr lang="en-US" b="1" dirty="0"/>
          </a:p>
        </p:txBody>
      </p:sp>
      <p:sp>
        <p:nvSpPr>
          <p:cNvPr id="16" name="Flowchart: Alternate Process 15"/>
          <p:cNvSpPr/>
          <p:nvPr/>
        </p:nvSpPr>
        <p:spPr>
          <a:xfrm>
            <a:off x="2949647" y="777748"/>
            <a:ext cx="2971800" cy="2369927"/>
          </a:xfrm>
          <a:prstGeom prst="flowChartAlternateProcess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808180" y="330357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HUNTING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76870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6" grpId="0" animBg="1"/>
      <p:bldP spid="7" grpId="0" animBg="1"/>
      <p:bldP spid="10" grpId="0"/>
      <p:bldP spid="11" grpId="0"/>
      <p:bldP spid="12" grpId="0"/>
      <p:bldP spid="13" grpId="0"/>
      <p:bldP spid="14" grpId="0" animBg="1"/>
      <p:bldP spid="15" grpId="0"/>
      <p:bldP spid="16" grpId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Sequential Access Storage 2"/>
          <p:cNvSpPr/>
          <p:nvPr/>
        </p:nvSpPr>
        <p:spPr>
          <a:xfrm rot="857239">
            <a:off x="-34159" y="-42022"/>
            <a:ext cx="2590800" cy="3124200"/>
          </a:xfrm>
          <a:prstGeom prst="flowChartMagneticTap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2719709" y="3683999"/>
            <a:ext cx="2831503" cy="2590800"/>
            <a:chOff x="3340698" y="3781364"/>
            <a:chExt cx="2831503" cy="2590800"/>
          </a:xfrm>
        </p:grpSpPr>
        <p:sp>
          <p:nvSpPr>
            <p:cNvPr id="4" name="Cube 3"/>
            <p:cNvSpPr/>
            <p:nvPr/>
          </p:nvSpPr>
          <p:spPr>
            <a:xfrm>
              <a:off x="3340698" y="3781364"/>
              <a:ext cx="2831503" cy="2590800"/>
            </a:xfrm>
            <a:prstGeom prst="cube">
              <a:avLst>
                <a:gd name="adj" fmla="val 24392"/>
              </a:avLst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OCCUPATION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951668" y="3818007"/>
              <a:ext cx="14462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OCCUPATION</a:t>
              </a:r>
              <a:endParaRPr lang="en-US" b="1" dirty="0"/>
            </a:p>
          </p:txBody>
        </p:sp>
        <p:sp>
          <p:nvSpPr>
            <p:cNvPr id="6" name="TextBox 5"/>
            <p:cNvSpPr txBox="1"/>
            <p:nvPr/>
          </p:nvSpPr>
          <p:spPr>
            <a:xfrm rot="5400000">
              <a:off x="5100016" y="4892098"/>
              <a:ext cx="14444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OCCUPATION</a:t>
              </a:r>
              <a:endParaRPr lang="en-US" b="1" dirty="0"/>
            </a:p>
          </p:txBody>
        </p:sp>
      </p:grpSp>
      <p:sp>
        <p:nvSpPr>
          <p:cNvPr id="8" name="Flowchart: Sequential Access Storage 7"/>
          <p:cNvSpPr/>
          <p:nvPr/>
        </p:nvSpPr>
        <p:spPr>
          <a:xfrm rot="834896">
            <a:off x="-11740" y="3418098"/>
            <a:ext cx="2694329" cy="2940860"/>
          </a:xfrm>
          <a:prstGeom prst="flowChartMagneticTap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Callout 8"/>
          <p:cNvSpPr/>
          <p:nvPr/>
        </p:nvSpPr>
        <p:spPr>
          <a:xfrm>
            <a:off x="5725368" y="3308866"/>
            <a:ext cx="3418632" cy="3505199"/>
          </a:xfrm>
          <a:prstGeom prst="leftArrowCallou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85919" y="5628468"/>
            <a:ext cx="1584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JHUM </a:t>
            </a:r>
          </a:p>
          <a:p>
            <a:r>
              <a:rPr lang="en-US" sz="2000" b="1" dirty="0" smtClean="0"/>
              <a:t>CULTIVATION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050106" y="3112208"/>
            <a:ext cx="1142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POTTERY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209800" y="6426516"/>
            <a:ext cx="19400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TEA LABOURING</a:t>
            </a:r>
            <a:endParaRPr lang="en-US" sz="2000" b="1" dirty="0"/>
          </a:p>
        </p:txBody>
      </p:sp>
      <p:sp>
        <p:nvSpPr>
          <p:cNvPr id="16" name="Oval Callout 15"/>
          <p:cNvSpPr/>
          <p:nvPr/>
        </p:nvSpPr>
        <p:spPr>
          <a:xfrm rot="1402752">
            <a:off x="6386659" y="2986"/>
            <a:ext cx="2867456" cy="3034185"/>
          </a:xfrm>
          <a:prstGeom prst="wedgeEllipseCallou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865433" y="2927542"/>
            <a:ext cx="1055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FISHING</a:t>
            </a:r>
            <a:endParaRPr lang="en-US" sz="2000" b="1" dirty="0"/>
          </a:p>
        </p:txBody>
      </p:sp>
      <p:sp>
        <p:nvSpPr>
          <p:cNvPr id="18" name="Down Arrow Callout 17"/>
          <p:cNvSpPr/>
          <p:nvPr/>
        </p:nvSpPr>
        <p:spPr>
          <a:xfrm>
            <a:off x="2687099" y="-1"/>
            <a:ext cx="3633683" cy="3394975"/>
          </a:xfrm>
          <a:prstGeom prst="downArrowCallou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924751" y="3210308"/>
            <a:ext cx="1208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HUNTING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5154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1" grpId="0"/>
      <p:bldP spid="12" grpId="0"/>
      <p:bldP spid="13" grpId="0"/>
      <p:bldP spid="16" grpId="0" animBg="1"/>
      <p:bldP spid="17" grpId="0"/>
      <p:bldP spid="18" grpId="0" animBg="1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559925"/>
            <a:ext cx="8131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1.Guess the meaning  of the following  words  close to the text: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1160090"/>
            <a:ext cx="1383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i) ethnic- 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676286"/>
            <a:ext cx="47702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a)people living in the forest areas ,</a:t>
            </a:r>
          </a:p>
          <a:p>
            <a:r>
              <a:rPr lang="en-US" b="1" dirty="0" smtClean="0"/>
              <a:t>distinct in culture, religious and  language-tribes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21892" y="2594869"/>
            <a:ext cx="2949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b) root people’s subordinate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3110508"/>
            <a:ext cx="3821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c)rural people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6799" y="3629522"/>
            <a:ext cx="3601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d)People living in the low lying areas</a:t>
            </a:r>
            <a:endParaRPr lang="en-US" dirty="0"/>
          </a:p>
        </p:txBody>
      </p:sp>
      <p:sp>
        <p:nvSpPr>
          <p:cNvPr id="12" name="Flowchart: Connector 11"/>
          <p:cNvSpPr/>
          <p:nvPr/>
        </p:nvSpPr>
        <p:spPr>
          <a:xfrm flipV="1">
            <a:off x="8716548" y="770353"/>
            <a:ext cx="309306" cy="38973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04800" y="4419600"/>
            <a:ext cx="1496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ii) tongue-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21892" y="5181600"/>
            <a:ext cx="1232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a)language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84236" y="5867400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b)speech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367942" y="5366266"/>
            <a:ext cx="1259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c)utterance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367942" y="6052066"/>
            <a:ext cx="860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d)word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478954" y="1160090"/>
            <a:ext cx="1784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iii) platform-</a:t>
            </a:r>
            <a:endParaRPr lang="en-US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594302" y="2020046"/>
            <a:ext cx="1062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a) station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784000" y="3638469"/>
            <a:ext cx="3212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b)raised surface to build houses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5737433" y="3110508"/>
            <a:ext cx="870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c) track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683893" y="2634510"/>
            <a:ext cx="924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d) stage</a:t>
            </a:r>
            <a:endParaRPr lang="en-US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625" y="2543468"/>
            <a:ext cx="309305" cy="42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5046555" y="4419600"/>
            <a:ext cx="2368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iv) characteristic-</a:t>
            </a:r>
            <a:endParaRPr lang="en-US" sz="24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5464976" y="5181600"/>
            <a:ext cx="1065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a)feature</a:t>
            </a:r>
            <a:endParaRPr lang="en-US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5594302" y="5867400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b)type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6987151" y="5214601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c) look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7069406" y="5914329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d)quality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1655870" y="-116710"/>
            <a:ext cx="3938432" cy="707886"/>
            <a:chOff x="1552003" y="-101321"/>
            <a:chExt cx="3938432" cy="707886"/>
          </a:xfrm>
        </p:grpSpPr>
        <p:sp>
          <p:nvSpPr>
            <p:cNvPr id="8" name="Rectangle 7"/>
            <p:cNvSpPr/>
            <p:nvPr/>
          </p:nvSpPr>
          <p:spPr>
            <a:xfrm>
              <a:off x="1552003" y="-101321"/>
              <a:ext cx="254390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4000" b="1" cap="all" spc="0" dirty="0" smtClean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rPr>
                <a:t>QUESTION </a:t>
              </a:r>
              <a:endParaRPr lang="en-US" sz="40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975277" y="-101321"/>
              <a:ext cx="1515158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4000" b="1" cap="all" spc="0" dirty="0" smtClean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rPr>
                <a:t>ITEMS</a:t>
              </a:r>
              <a:endParaRPr lang="en-US" sz="40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720" y="1743259"/>
            <a:ext cx="334963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720" y="4419600"/>
            <a:ext cx="334963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680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35" presetClass="path" presetSubtype="0" accel="50000" decel="5000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0087 0.0037 L -0.90347 0.133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226" y="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26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11111E-6 L -0.91181 0.50463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590" y="2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"/>
                            </p:stCondLst>
                            <p:childTnLst>
                              <p:par>
                                <p:cTn id="16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-0.33004 0.14745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96296E-6 L -0.35347 0.11435 " pathEditMode="relative" rAng="0" ptsTypes="AA">
                                      <p:cBhvr>
                                        <p:cTn id="21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74" y="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12" grpId="0" animBg="1"/>
      <p:bldP spid="11" grpId="0"/>
      <p:bldP spid="13" grpId="0"/>
      <p:bldP spid="14" grpId="0"/>
      <p:bldP spid="15" grpId="0"/>
      <p:bldP spid="16" grpId="0"/>
      <p:bldP spid="21" grpId="0"/>
      <p:bldP spid="22" grpId="0"/>
      <p:bldP spid="23" grpId="0"/>
      <p:bldP spid="24" grpId="0"/>
      <p:bldP spid="25" grpId="0"/>
      <p:bldP spid="30" grpId="0"/>
      <p:bldP spid="32" grpId="0"/>
      <p:bldP spid="33" grpId="0"/>
      <p:bldP spid="39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58222" y="2931088"/>
            <a:ext cx="20931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C00000"/>
                </a:solidFill>
              </a:rPr>
              <a:t>festivals</a:t>
            </a:r>
            <a:endParaRPr lang="en-US" sz="4400" dirty="0">
              <a:solidFill>
                <a:srgbClr val="C00000"/>
              </a:solidFill>
            </a:endParaRPr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864" y="2489598"/>
            <a:ext cx="2076553" cy="2247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2971800" y="0"/>
            <a:ext cx="2112225" cy="2501937"/>
          </a:xfrm>
          <a:prstGeom prst="ellipse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969919" y="533400"/>
            <a:ext cx="2116681" cy="2752130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219201" y="1365766"/>
            <a:ext cx="2039021" cy="2691878"/>
          </a:xfrm>
          <a:prstGeom prst="ellipse">
            <a:avLst/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264485" y="4070930"/>
            <a:ext cx="2061796" cy="2560180"/>
          </a:xfrm>
          <a:prstGeom prst="ellipse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280995" y="4635583"/>
            <a:ext cx="2053780" cy="2222417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086600" y="1042600"/>
            <a:ext cx="11128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CHAKMA </a:t>
            </a:r>
          </a:p>
          <a:p>
            <a:r>
              <a:rPr lang="en-US" b="1" dirty="0" smtClean="0"/>
              <a:t>BIJHU</a:t>
            </a:r>
            <a:endParaRPr lang="en-US" b="1" dirty="0"/>
          </a:p>
        </p:txBody>
      </p:sp>
      <p:sp>
        <p:nvSpPr>
          <p:cNvPr id="2" name="Oval 1"/>
          <p:cNvSpPr/>
          <p:nvPr/>
        </p:nvSpPr>
        <p:spPr>
          <a:xfrm>
            <a:off x="5026101" y="3285530"/>
            <a:ext cx="2235901" cy="2581870"/>
          </a:xfrm>
          <a:prstGeom prst="ellipse">
            <a:avLst/>
          </a:prstGeom>
          <a:blipFill dpi="0" rotWithShape="1"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262002" y="3700529"/>
            <a:ext cx="1523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MURONG COW-KILLING FEST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720802" y="210234"/>
            <a:ext cx="1149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MARMA </a:t>
            </a:r>
          </a:p>
          <a:p>
            <a:r>
              <a:rPr lang="en-US" b="1" dirty="0" smtClean="0"/>
              <a:t>PUNNYAH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2362200"/>
            <a:ext cx="1219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SANTAL-NEW YEAR FEST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97684" y="4876800"/>
            <a:ext cx="1066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MARMA </a:t>
            </a:r>
          </a:p>
          <a:p>
            <a:r>
              <a:rPr lang="en-US" b="1" dirty="0" smtClean="0"/>
              <a:t>SANGRAI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351387" y="6201103"/>
            <a:ext cx="1472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MONIPURI </a:t>
            </a:r>
          </a:p>
          <a:p>
            <a:r>
              <a:rPr lang="en-US" b="1" dirty="0" smtClean="0"/>
              <a:t>RASH  UTSOB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8200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1" animBg="1"/>
      <p:bldP spid="9" grpId="0" animBg="1"/>
      <p:bldP spid="10" grpId="0" animBg="1"/>
      <p:bldP spid="11" grpId="0" animBg="1"/>
      <p:bldP spid="12" grpId="0"/>
      <p:bldP spid="2" grpId="0" animBg="1"/>
      <p:bldP spid="5" grpId="0"/>
      <p:bldP spid="6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62400" y="1631327"/>
            <a:ext cx="12946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Group1, 3,5</a:t>
            </a:r>
            <a:endParaRPr lang="en-US" sz="3200" b="1" dirty="0"/>
          </a:p>
        </p:txBody>
      </p:sp>
      <p:sp>
        <p:nvSpPr>
          <p:cNvPr id="8" name="Rectangle 7"/>
          <p:cNvSpPr/>
          <p:nvPr/>
        </p:nvSpPr>
        <p:spPr>
          <a:xfrm>
            <a:off x="3898509" y="4222390"/>
            <a:ext cx="13428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Group2,4,6</a:t>
            </a:r>
            <a:endParaRPr lang="en-US" sz="32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484" y="3570246"/>
            <a:ext cx="3066762" cy="29029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42859"/>
            <a:ext cx="2470710" cy="31551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80457" y="-11710"/>
            <a:ext cx="43100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GROUP WORK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17" y="911620"/>
            <a:ext cx="3048000" cy="27459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50" y="3769793"/>
            <a:ext cx="3298825" cy="271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987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500"/>
                            </p:stCondLst>
                            <p:childTnLst>
                              <p:par>
                                <p:cTn id="82" presetID="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6500"/>
                            </p:stCondLst>
                            <p:childTnLst>
                              <p:par>
                                <p:cTn id="86" presetID="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4500"/>
                            </p:stCondLst>
                            <p:childTnLst>
                              <p:par>
                                <p:cTn id="90" presetID="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92759" y="836362"/>
            <a:ext cx="92367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2. </a:t>
            </a:r>
            <a:r>
              <a:rPr lang="en-US" sz="3200" b="1" dirty="0" smtClean="0"/>
              <a:t>Answer the following questions in your own words.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83779" y="1737955"/>
            <a:ext cx="465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a)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705845" y="1737955"/>
            <a:ext cx="73713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Who are our ethnic friends? Why are they considered so?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15310" y="2780876"/>
            <a:ext cx="482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b)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51989" y="2780876"/>
            <a:ext cx="8345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Are their features the same to us ? What do you think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389615" y="3613997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c)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835571" y="3613997"/>
            <a:ext cx="5027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How do they  pass their leisure ?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13020" y="4341912"/>
            <a:ext cx="482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d)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788111" y="4341912"/>
            <a:ext cx="6559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How do they  do the  JHUM CULTIVATION ?</a:t>
            </a:r>
            <a:endParaRPr lang="en-US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36911" y="5206728"/>
            <a:ext cx="478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e)</a:t>
            </a:r>
            <a:endParaRPr lang="en-US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853964" y="5206728"/>
            <a:ext cx="4683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How do they lead their  lives?</a:t>
            </a:r>
            <a:endParaRPr lang="en-US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49149" y="5973662"/>
            <a:ext cx="407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f)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712185" y="5903893"/>
            <a:ext cx="84033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Describe any  group of ethnic people from your reading</a:t>
            </a:r>
          </a:p>
          <a:p>
            <a:r>
              <a:rPr lang="en-US" sz="2800" b="1" dirty="0" smtClean="0"/>
              <a:t> in the text?</a:t>
            </a:r>
            <a:endParaRPr lang="en-US" sz="2800" b="1" dirty="0"/>
          </a:p>
        </p:txBody>
      </p:sp>
      <p:grpSp>
        <p:nvGrpSpPr>
          <p:cNvPr id="18" name="Group 17"/>
          <p:cNvGrpSpPr/>
          <p:nvPr/>
        </p:nvGrpSpPr>
        <p:grpSpPr>
          <a:xfrm>
            <a:off x="1972730" y="-86968"/>
            <a:ext cx="5198540" cy="923330"/>
            <a:chOff x="1972730" y="467"/>
            <a:chExt cx="5198540" cy="923330"/>
          </a:xfrm>
        </p:grpSpPr>
        <p:sp>
          <p:nvSpPr>
            <p:cNvPr id="9" name="Rectangle 8"/>
            <p:cNvSpPr/>
            <p:nvPr/>
          </p:nvSpPr>
          <p:spPr>
            <a:xfrm>
              <a:off x="5188034" y="467"/>
              <a:ext cx="198323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5400" b="1" cap="all" spc="0" dirty="0" smtClean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rPr>
                <a:t>ITEMS</a:t>
              </a:r>
              <a:endParaRPr 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972730" y="467"/>
              <a:ext cx="32153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5400" b="1" cap="all" spc="0" dirty="0" smtClean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rPr>
                <a:t>QUESTION</a:t>
              </a:r>
              <a:endParaRPr 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682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83811" y="236483"/>
            <a:ext cx="205037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PAIR</a:t>
            </a:r>
          </a:p>
          <a:p>
            <a:pPr lvl="0" algn="ctr"/>
            <a:r>
              <a:rPr lang="en-US" sz="54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WORK</a:t>
            </a:r>
            <a:endParaRPr lang="en-US" sz="54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256" y="3245070"/>
            <a:ext cx="4114840" cy="315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1" y="3245069"/>
            <a:ext cx="4177804" cy="31537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7" y="138834"/>
            <a:ext cx="3534979" cy="2869605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3" y="138834"/>
            <a:ext cx="3434539" cy="2869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580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4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97224" y="4263846"/>
            <a:ext cx="44099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C00000"/>
                </a:solidFill>
              </a:rPr>
              <a:t>Dhanmondi</a:t>
            </a:r>
            <a:r>
              <a:rPr lang="en-US" sz="3200" b="1" dirty="0" smtClean="0">
                <a:solidFill>
                  <a:srgbClr val="C00000"/>
                </a:solidFill>
              </a:rPr>
              <a:t>, Dhaka-1207</a:t>
            </a: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113" y="3308543"/>
            <a:ext cx="586740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648" y="2378378"/>
            <a:ext cx="49387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1633619"/>
            <a:ext cx="43592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318481" y="602339"/>
            <a:ext cx="50172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PREPARED &amp;PRESENTED  BY: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1855"/>
            <a:ext cx="3724795" cy="5553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432" y="4848621"/>
            <a:ext cx="1914368" cy="200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0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23860"/>
            <a:ext cx="2589337" cy="329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928" y="4191000"/>
            <a:ext cx="2718072" cy="24969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635" y="953023"/>
            <a:ext cx="2744365" cy="3048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64628"/>
            <a:ext cx="2589337" cy="27592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785" y="2254240"/>
            <a:ext cx="34719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Write a</a:t>
            </a:r>
          </a:p>
          <a:p>
            <a:r>
              <a:rPr lang="en-US" sz="3600" b="1" dirty="0" smtClean="0"/>
              <a:t>             paragraph</a:t>
            </a:r>
          </a:p>
          <a:p>
            <a:r>
              <a:rPr lang="en-US" sz="3600" b="1" dirty="0" smtClean="0"/>
              <a:t> following the</a:t>
            </a:r>
          </a:p>
          <a:p>
            <a:r>
              <a:rPr lang="en-US" sz="3600" b="1" dirty="0" smtClean="0"/>
              <a:t> </a:t>
            </a:r>
          </a:p>
          <a:p>
            <a:r>
              <a:rPr lang="en-US" sz="3600" b="1" dirty="0" smtClean="0"/>
              <a:t>             given pictures</a:t>
            </a:r>
            <a:r>
              <a:rPr lang="en-US" sz="3600" dirty="0" smtClean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890713" y="19183"/>
            <a:ext cx="5526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INDIVISUAL WORK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42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4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2042" y="921997"/>
            <a:ext cx="8077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I will sum up the  text . After that I will ask the learners some questions 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80999" y="2079348"/>
            <a:ext cx="5791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1. What does the  term ‘ethnic’ mean?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2817955"/>
            <a:ext cx="3223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2. What is ‘MACHANG’?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3448972"/>
            <a:ext cx="7388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3. Why do they build their  houses on the high platform?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81000" y="3978955"/>
            <a:ext cx="70761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4. How many ethnic  groups have been focused on the </a:t>
            </a:r>
          </a:p>
          <a:p>
            <a:r>
              <a:rPr lang="en-US" sz="2400" b="1" dirty="0" smtClean="0"/>
              <a:t> given text ?Which group do you like most?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99812" y="4950767"/>
            <a:ext cx="874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5.What are the common features  the majority ethnic groups have?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96368" y="5660610"/>
            <a:ext cx="7823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6.What are their occupations? What do the most people do?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91509" y="6210879"/>
            <a:ext cx="8724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7. Do they speak in Bangla, the state language among  themselves ?</a:t>
            </a:r>
            <a:endParaRPr lang="en-US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302242" y="164187"/>
            <a:ext cx="85395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SUMMING UP THE TEXT &amp; EVALUATION</a:t>
            </a:r>
            <a:endParaRPr lang="en-US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2593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  <p:bldP spid="9" grpId="0"/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304800"/>
            <a:ext cx="40474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HOME WORK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586" y="2819400"/>
            <a:ext cx="838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Write the summary  of  the text in not more than 40-45 words.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66216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22187" y="865184"/>
            <a:ext cx="4572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Thank you</a:t>
            </a:r>
            <a:endParaRPr lang="en-US" sz="6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302" y="2075792"/>
            <a:ext cx="4590625" cy="4062753"/>
          </a:xfrm>
          <a:prstGeom prst="rect">
            <a:avLst/>
          </a:prstGeom>
        </p:spPr>
      </p:pic>
      <p:sp>
        <p:nvSpPr>
          <p:cNvPr id="8" name="Explosion 1 7"/>
          <p:cNvSpPr/>
          <p:nvPr/>
        </p:nvSpPr>
        <p:spPr>
          <a:xfrm>
            <a:off x="7848600" y="5452745"/>
            <a:ext cx="1066800" cy="1100455"/>
          </a:xfrm>
          <a:prstGeom prst="irregularSeal1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02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1985749"/>
            <a:ext cx="77724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MoE</a:t>
            </a:r>
            <a:r>
              <a:rPr lang="en-US" sz="24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, DSHE, NCTB &amp; A2I respective officials</a:t>
            </a:r>
          </a:p>
        </p:txBody>
      </p:sp>
      <p:sp>
        <p:nvSpPr>
          <p:cNvPr id="3" name="Rectangle 2"/>
          <p:cNvSpPr/>
          <p:nvPr/>
        </p:nvSpPr>
        <p:spPr>
          <a:xfrm>
            <a:off x="1004248" y="609600"/>
            <a:ext cx="6858000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Acknowledgement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2667000"/>
            <a:ext cx="7772400" cy="39703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And the editors panel: </a:t>
            </a:r>
          </a:p>
          <a:p>
            <a:pPr algn="just"/>
            <a:r>
              <a:rPr lang="en-US" sz="28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Mr. </a:t>
            </a:r>
            <a:r>
              <a:rPr lang="en-US" sz="2800" b="1" dirty="0" err="1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Ranjit</a:t>
            </a:r>
            <a:r>
              <a:rPr lang="en-US" sz="28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Poddar</a:t>
            </a:r>
            <a:r>
              <a:rPr lang="en-US" sz="28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, Associate </a:t>
            </a:r>
            <a:r>
              <a:rPr lang="en-US" sz="28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Prof, TTC</a:t>
            </a:r>
            <a:r>
              <a:rPr lang="en-US" sz="28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, </a:t>
            </a:r>
            <a:r>
              <a:rPr lang="en-US" sz="28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Dhaka,</a:t>
            </a:r>
          </a:p>
          <a:p>
            <a:pPr algn="just"/>
            <a:r>
              <a:rPr lang="en-US" sz="28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Mr. Md</a:t>
            </a:r>
            <a:r>
              <a:rPr lang="en-US" sz="28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. Jahangir </a:t>
            </a:r>
            <a:r>
              <a:rPr lang="en-US" sz="2800" b="1" dirty="0" err="1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Hasan</a:t>
            </a:r>
            <a:r>
              <a:rPr lang="en-US" sz="28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, </a:t>
            </a:r>
            <a:r>
              <a:rPr lang="en-US" sz="28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Asst. Prof,  </a:t>
            </a:r>
            <a:r>
              <a:rPr lang="en-US" sz="28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TTC, </a:t>
            </a:r>
            <a:r>
              <a:rPr lang="en-US" sz="2800" b="1" dirty="0" err="1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Rangpur</a:t>
            </a:r>
            <a:r>
              <a:rPr lang="en-US" sz="28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, </a:t>
            </a:r>
            <a:endParaRPr lang="en-US" sz="2800" b="1" dirty="0" smtClean="0">
              <a:solidFill>
                <a:srgbClr val="003399"/>
              </a:solidFill>
              <a:latin typeface="Book Antiqua" pitchFamily="18" charset="0"/>
              <a:cs typeface="Nikosh" pitchFamily="2" charset="0"/>
            </a:endParaRPr>
          </a:p>
          <a:p>
            <a:pPr algn="just"/>
            <a:r>
              <a:rPr lang="en-US" sz="2800" b="1" dirty="0" err="1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Urmila</a:t>
            </a:r>
            <a:r>
              <a:rPr lang="en-US" sz="28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Khaled</a:t>
            </a:r>
            <a:r>
              <a:rPr lang="en-US" sz="28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 </a:t>
            </a:r>
            <a:r>
              <a:rPr lang="en-US" sz="28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Asst. Prof, TTC, Dhaka. </a:t>
            </a:r>
          </a:p>
          <a:p>
            <a:pPr algn="just"/>
            <a:r>
              <a:rPr lang="en-US" sz="28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Their </a:t>
            </a:r>
            <a:r>
              <a:rPr lang="en-US" sz="28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direction, valuable suggestions and intensive supervision have enriched the model contents.</a:t>
            </a:r>
          </a:p>
        </p:txBody>
      </p:sp>
    </p:spTree>
    <p:extLst>
      <p:ext uri="{BB962C8B-B14F-4D97-AF65-F5344CB8AC3E}">
        <p14:creationId xmlns:p14="http://schemas.microsoft.com/office/powerpoint/2010/main" val="80089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39925" y="6096000"/>
            <a:ext cx="2004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CLASS viii</a:t>
            </a:r>
            <a:endParaRPr lang="en-US" sz="3600" b="1" dirty="0"/>
          </a:p>
        </p:txBody>
      </p:sp>
      <p:sp>
        <p:nvSpPr>
          <p:cNvPr id="8" name="Rectangle 7"/>
          <p:cNvSpPr/>
          <p:nvPr/>
        </p:nvSpPr>
        <p:spPr>
          <a:xfrm>
            <a:off x="2057400" y="555261"/>
            <a:ext cx="644118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GOOD AFTERNOON</a:t>
            </a:r>
            <a:endParaRPr lang="en-US" sz="6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26387" y="2057399"/>
            <a:ext cx="61722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WELCOME  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TO</a:t>
            </a:r>
          </a:p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ENGLISH 1</a:t>
            </a:r>
            <a:r>
              <a:rPr lang="en-US" sz="5400" b="1" cap="none" spc="50" baseline="3000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PAPER CLASS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1544648"/>
            <a:ext cx="3021013" cy="5115287"/>
            <a:chOff x="0" y="1544648"/>
            <a:chExt cx="3021013" cy="511528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775" b="9450"/>
            <a:stretch/>
          </p:blipFill>
          <p:spPr bwMode="auto">
            <a:xfrm>
              <a:off x="36786" y="1544648"/>
              <a:ext cx="1571620" cy="25486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4111998"/>
              <a:ext cx="1573213" cy="2547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093305"/>
              <a:ext cx="1573213" cy="2547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3443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73013" y="899195"/>
            <a:ext cx="3740473" cy="5546437"/>
            <a:chOff x="5441895" y="921706"/>
            <a:chExt cx="3135969" cy="3670054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1895" y="921706"/>
              <a:ext cx="3135969" cy="3670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5752" y="3640904"/>
              <a:ext cx="1079500" cy="493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1961886" y="1027406"/>
            <a:ext cx="2909546" cy="5492531"/>
            <a:chOff x="2423182" y="1787976"/>
            <a:chExt cx="3125459" cy="3670054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3182" y="1787976"/>
              <a:ext cx="3125459" cy="3670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3810000" y="4966350"/>
              <a:ext cx="11201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MURONG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194034" y="962524"/>
            <a:ext cx="3648603" cy="5386703"/>
            <a:chOff x="4882399" y="2869280"/>
            <a:chExt cx="2700178" cy="3832171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2399" y="2869280"/>
              <a:ext cx="2700178" cy="3832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3642" y="5255441"/>
              <a:ext cx="1219200" cy="493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1196458" y="897134"/>
            <a:ext cx="3698419" cy="4827990"/>
            <a:chOff x="1500571" y="-842354"/>
            <a:chExt cx="4454962" cy="5457079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571" y="-842354"/>
              <a:ext cx="4454962" cy="54570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-700804"/>
              <a:ext cx="949180" cy="9750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970571" y="1312924"/>
            <a:ext cx="3907309" cy="4921493"/>
            <a:chOff x="2591211" y="2544732"/>
            <a:chExt cx="2112168" cy="251997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1211" y="2544732"/>
              <a:ext cx="1885598" cy="2519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6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0854" y="2847331"/>
              <a:ext cx="1152525" cy="493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101" y="1925016"/>
            <a:ext cx="104298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941" y="2341448"/>
            <a:ext cx="1609725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217" y="3100813"/>
            <a:ext cx="16033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275" y="5448222"/>
            <a:ext cx="171291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798" y="4096973"/>
            <a:ext cx="1591868" cy="59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101" y="3603260"/>
            <a:ext cx="12985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110628" y="1351478"/>
            <a:ext cx="3218477" cy="4769657"/>
            <a:chOff x="3609278" y="2171872"/>
            <a:chExt cx="3218477" cy="413270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9278" y="2171872"/>
              <a:ext cx="3218477" cy="413270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672111" y="5129398"/>
              <a:ext cx="1579278" cy="6376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RAKHAIN</a:t>
              </a:r>
              <a:endParaRPr lang="en-US" sz="2800" b="1" dirty="0"/>
            </a:p>
          </p:txBody>
        </p:sp>
      </p:grpSp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641" y="4954509"/>
            <a:ext cx="15970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42627" y="-24135"/>
            <a:ext cx="69647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LOOK AT THE PICTURES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998696" y="960725"/>
            <a:ext cx="3665099" cy="5352460"/>
            <a:chOff x="5902999" y="-1095375"/>
            <a:chExt cx="3327058" cy="4791417"/>
          </a:xfrm>
        </p:grpSpPr>
        <p:pic>
          <p:nvPicPr>
            <p:cNvPr id="1039" name="Picture 15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999" y="-1095375"/>
              <a:ext cx="3327058" cy="4791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7150867" y="-762000"/>
              <a:ext cx="11464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KHASIA</a:t>
              </a:r>
              <a:endParaRPr lang="en-US" sz="2400" b="1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70571" y="1365834"/>
            <a:ext cx="3925939" cy="5170546"/>
            <a:chOff x="1107281" y="1387173"/>
            <a:chExt cx="3925939" cy="517054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7281" y="1387173"/>
              <a:ext cx="3925939" cy="5170546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145774" y="2187896"/>
              <a:ext cx="13756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RAKHAIN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41239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9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500"/>
                            </p:stCondLst>
                            <p:childTnLst>
                              <p:par>
                                <p:cTn id="23" presetID="9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500"/>
                            </p:stCondLst>
                            <p:childTnLst>
                              <p:par>
                                <p:cTn id="3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000"/>
                            </p:stCondLst>
                            <p:childTnLst>
                              <p:par>
                                <p:cTn id="37" presetID="9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0"/>
                            </p:stCondLst>
                            <p:childTnLst>
                              <p:par>
                                <p:cTn id="44" presetID="9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8000"/>
                            </p:stCondLst>
                            <p:childTnLst>
                              <p:par>
                                <p:cTn id="51" presetID="9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6000"/>
                            </p:stCondLst>
                            <p:childTnLst>
                              <p:par>
                                <p:cTn id="58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6500"/>
                            </p:stCondLst>
                            <p:childTnLst>
                              <p:par>
                                <p:cTn id="62" presetID="9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1" y="-21021"/>
            <a:ext cx="5180499" cy="137160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Lucida Sans Unicode"/>
                <a:ea typeface="+mj-ea"/>
                <a:cs typeface="+mj-cs"/>
              </a:rPr>
              <a:t>TODAY’S  TOPIC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Lucida Sans Unicode"/>
              <a:ea typeface="+mj-ea"/>
              <a:cs typeface="+mj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32254" y="4572000"/>
            <a:ext cx="483121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o</a:t>
            </a:r>
            <a:r>
              <a:rPr lang="en-US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ur ethnic friends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74579" y="990600"/>
            <a:ext cx="3200400" cy="291662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55500" dist="101600" dir="5400000" sy="-100000" algn="bl" rotWithShape="0"/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05346" y="1191610"/>
            <a:ext cx="2738866" cy="25146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55500" dist="101600" dir="5400000" sy="-100000" algn="bl" rotWithShape="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1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774 0.04306 L 0.38559 0.0319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67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576 0.03171 L -0.38924 0.0428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750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9" presetClass="exit" presetSubtype="0" fill="hold" grpId="2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9" presetClass="exit" presetSubtype="0" fill="hold" grpId="2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2" grpId="0" animBg="1"/>
      <p:bldP spid="2" grpId="1" animBg="1"/>
      <p:bldP spid="2" grpId="2" animBg="1"/>
      <p:bldP spid="5" grpId="0" animBg="1"/>
      <p:bldP spid="5" grpId="1" animBg="1"/>
      <p:bldP spid="5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648043"/>
            <a:ext cx="7924800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b="1" dirty="0" smtClean="0"/>
          </a:p>
          <a:p>
            <a:r>
              <a:rPr lang="en-US" sz="2800" b="1" dirty="0"/>
              <a:t> </a:t>
            </a:r>
            <a:r>
              <a:rPr lang="en-US" sz="2800" b="1" dirty="0" smtClean="0"/>
              <a:t>By the end of the lesson the </a:t>
            </a:r>
            <a:r>
              <a:rPr lang="en-US" sz="2800" b="1" dirty="0"/>
              <a:t>learners will be able </a:t>
            </a:r>
            <a:r>
              <a:rPr lang="en-US" sz="2800" b="1" dirty="0" smtClean="0"/>
              <a:t>to--</a:t>
            </a:r>
            <a:endParaRPr lang="en-US" sz="2800" b="1" dirty="0"/>
          </a:p>
          <a:p>
            <a:endParaRPr lang="en-US" sz="3200" b="1" dirty="0" smtClean="0"/>
          </a:p>
          <a:p>
            <a:endParaRPr lang="en-US" sz="3200" b="1" dirty="0"/>
          </a:p>
          <a:p>
            <a:r>
              <a:rPr lang="en-US" sz="3200" b="1" dirty="0"/>
              <a:t>describe the ethnic </a:t>
            </a:r>
            <a:r>
              <a:rPr lang="en-US" sz="3200" b="1" dirty="0" smtClean="0"/>
              <a:t>people</a:t>
            </a:r>
          </a:p>
          <a:p>
            <a:endParaRPr lang="en-US" sz="3200" b="1" dirty="0" smtClean="0"/>
          </a:p>
          <a:p>
            <a:r>
              <a:rPr lang="en-US" sz="3200" b="1" dirty="0"/>
              <a:t>g</a:t>
            </a:r>
            <a:r>
              <a:rPr lang="en-US" sz="3200" b="1" dirty="0" smtClean="0"/>
              <a:t>uess meaning of the words close to the text</a:t>
            </a:r>
            <a:endParaRPr lang="en-US" sz="3200" b="1" dirty="0"/>
          </a:p>
          <a:p>
            <a:endParaRPr lang="en-US" sz="3200" b="1" dirty="0"/>
          </a:p>
          <a:p>
            <a:r>
              <a:rPr lang="en-US" sz="3200" b="1" dirty="0"/>
              <a:t>answer the questions about ethnic people</a:t>
            </a:r>
          </a:p>
          <a:p>
            <a:endParaRPr lang="en-US" sz="3200" b="1" dirty="0"/>
          </a:p>
          <a:p>
            <a:r>
              <a:rPr lang="en-US" sz="3200" b="1" dirty="0"/>
              <a:t>write  the activities  of the  ethnic people</a:t>
            </a:r>
          </a:p>
          <a:p>
            <a:endParaRPr lang="en-US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199697" y="53342"/>
            <a:ext cx="66557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LEARNING OUTCOMES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237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7400" y="-39414"/>
            <a:ext cx="457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TEXT READING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5"/>
          <a:stretch/>
        </p:blipFill>
        <p:spPr>
          <a:xfrm>
            <a:off x="1244162" y="883916"/>
            <a:ext cx="6629400" cy="53193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6124591"/>
            <a:ext cx="9165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 will ask the learners to read the text for 10 minutes. After they have finished reading the text, I will give them further tasks on the basis of the given text.   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78540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7" grpId="1"/>
      <p:bldP spid="7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7885" y="2777359"/>
            <a:ext cx="480848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pertaining to or characteristic of </a:t>
            </a:r>
            <a:r>
              <a:rPr lang="en-US" sz="3200" b="1" dirty="0" smtClean="0"/>
              <a:t>a group of </a:t>
            </a:r>
            <a:r>
              <a:rPr lang="en-US" sz="3200" b="1" dirty="0"/>
              <a:t>people, especially a group </a:t>
            </a:r>
            <a:r>
              <a:rPr lang="en-US" sz="3200" b="1" dirty="0" smtClean="0"/>
              <a:t>sharing </a:t>
            </a:r>
            <a:r>
              <a:rPr lang="en-US" sz="3200" b="1" dirty="0"/>
              <a:t>a common and distinctive </a:t>
            </a:r>
            <a:r>
              <a:rPr lang="en-US" sz="3200" b="1" dirty="0" smtClean="0"/>
              <a:t>culture, religion</a:t>
            </a:r>
            <a:r>
              <a:rPr lang="en-US" sz="3200" b="1" dirty="0"/>
              <a:t>, language, or the like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676401" y="457200"/>
            <a:ext cx="2781860" cy="2356214"/>
            <a:chOff x="2401384" y="1365614"/>
            <a:chExt cx="2733271" cy="1447800"/>
          </a:xfrm>
        </p:grpSpPr>
        <p:sp>
          <p:nvSpPr>
            <p:cNvPr id="5" name="TextBox 4"/>
            <p:cNvSpPr txBox="1"/>
            <p:nvPr/>
          </p:nvSpPr>
          <p:spPr>
            <a:xfrm>
              <a:off x="2442801" y="1856234"/>
              <a:ext cx="189507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rgbClr val="002060"/>
                  </a:solidFill>
                </a:rPr>
                <a:t>ETHNIC</a:t>
              </a:r>
              <a:endParaRPr lang="en-US" sz="4400" dirty="0">
                <a:solidFill>
                  <a:srgbClr val="002060"/>
                </a:solidFill>
              </a:endParaRPr>
            </a:p>
          </p:txBody>
        </p:sp>
        <p:sp>
          <p:nvSpPr>
            <p:cNvPr id="6" name="Right Arrow 5"/>
            <p:cNvSpPr/>
            <p:nvPr/>
          </p:nvSpPr>
          <p:spPr>
            <a:xfrm>
              <a:off x="2401384" y="1365614"/>
              <a:ext cx="2733271" cy="1447800"/>
            </a:xfrm>
            <a:prstGeom prst="rightArrow">
              <a:avLst/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70287"/>
            <a:ext cx="4000638" cy="2707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52401" y="6172200"/>
            <a:ext cx="8611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Ethnic people </a:t>
            </a:r>
            <a:r>
              <a:rPr lang="en-US" sz="2400" b="1" dirty="0" err="1" smtClean="0"/>
              <a:t>practise</a:t>
            </a:r>
            <a:r>
              <a:rPr lang="en-US" sz="2400" b="1" dirty="0" smtClean="0"/>
              <a:t>  a common and distinctive </a:t>
            </a:r>
            <a:r>
              <a:rPr lang="en-US" sz="2400" b="1" dirty="0" err="1" smtClean="0"/>
              <a:t>colourful</a:t>
            </a:r>
            <a:r>
              <a:rPr lang="en-US" sz="2400" b="1" dirty="0" smtClean="0"/>
              <a:t> culture.</a:t>
            </a:r>
            <a:endParaRPr 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9" y="2971800"/>
            <a:ext cx="4047935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58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27416" y="184272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&lt;</a:t>
            </a:r>
            <a:r>
              <a:rPr lang="en-US" dirty="0" err="1"/>
              <a:t>iframe</a:t>
            </a:r>
            <a:r>
              <a:rPr lang="en-US" dirty="0"/>
              <a:t> width="420" height="315" </a:t>
            </a:r>
            <a:r>
              <a:rPr lang="en-US" dirty="0" err="1"/>
              <a:t>src</a:t>
            </a:r>
            <a:r>
              <a:rPr lang="en-US" dirty="0"/>
              <a:t>="//www.youtube.com/embed/w27HiPcTVhI" </a:t>
            </a:r>
            <a:r>
              <a:rPr lang="en-US" dirty="0" err="1"/>
              <a:t>frameborder</a:t>
            </a:r>
            <a:r>
              <a:rPr lang="en-US" dirty="0"/>
              <a:t>="0" </a:t>
            </a:r>
            <a:r>
              <a:rPr lang="en-US" dirty="0" err="1"/>
              <a:t>allowfullscreen</a:t>
            </a:r>
            <a:r>
              <a:rPr lang="en-US" dirty="0" smtClean="0"/>
              <a:t>&gt;&lt;/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180659" y="2803999"/>
            <a:ext cx="3031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http://youtu.be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w27HiPcTVhI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893226" y="3339516"/>
            <a:ext cx="40121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Bangladeshi </a:t>
            </a:r>
            <a:r>
              <a:rPr lang="fr-FR" b="1" dirty="0" err="1" smtClean="0"/>
              <a:t>Manipuri</a:t>
            </a:r>
            <a:r>
              <a:rPr lang="fr-FR" b="1" dirty="0" smtClean="0"/>
              <a:t> </a:t>
            </a:r>
            <a:r>
              <a:rPr lang="fr-FR" b="1" dirty="0" err="1" smtClean="0"/>
              <a:t>daily</a:t>
            </a:r>
            <a:r>
              <a:rPr lang="fr-FR" b="1" dirty="0" smtClean="0"/>
              <a:t>  </a:t>
            </a:r>
            <a:r>
              <a:rPr lang="fr-FR" b="1" dirty="0" err="1"/>
              <a:t>lifes</a:t>
            </a:r>
            <a:r>
              <a:rPr lang="fr-FR" b="1" dirty="0"/>
              <a:t> </a:t>
            </a:r>
            <a:r>
              <a:rPr lang="fr-FR" b="1" dirty="0" smtClean="0"/>
              <a:t> </a:t>
            </a:r>
            <a:r>
              <a:rPr lang="fr-FR" b="1" dirty="0" err="1" smtClean="0"/>
              <a:t>etc</a:t>
            </a:r>
            <a:r>
              <a:rPr lang="fr-FR" b="1" dirty="0" smtClean="0"/>
              <a:t> </a:t>
            </a:r>
            <a:r>
              <a:rPr lang="fr-FR" b="1" dirty="0" err="1"/>
              <a:t>etc</a:t>
            </a:r>
            <a:endParaRPr lang="fr-FR" b="1" dirty="0"/>
          </a:p>
        </p:txBody>
      </p:sp>
      <p:sp>
        <p:nvSpPr>
          <p:cNvPr id="9" name="Rectangle 8"/>
          <p:cNvSpPr/>
          <p:nvPr/>
        </p:nvSpPr>
        <p:spPr>
          <a:xfrm>
            <a:off x="1641019" y="4572000"/>
            <a:ext cx="6553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 smtClean="0"/>
              <a:t>Ethnic people have  their own mother tongue</a:t>
            </a:r>
            <a:r>
              <a:rPr lang="en-US" sz="2400" u="sng" dirty="0" smtClean="0"/>
              <a:t>. </a:t>
            </a:r>
            <a:r>
              <a:rPr lang="en-US" sz="2400" b="1" dirty="0" smtClean="0"/>
              <a:t>We don’t understand it. Just to  experience a dialog among some ethnic people , lets enjoy a video clip of one </a:t>
            </a:r>
            <a:r>
              <a:rPr lang="en-US" sz="2400" b="1" dirty="0"/>
              <a:t>of </a:t>
            </a:r>
            <a:r>
              <a:rPr lang="en-US" sz="2400" b="1" dirty="0" smtClean="0"/>
              <a:t>the daily </a:t>
            </a:r>
            <a:r>
              <a:rPr lang="en-US" sz="2400" b="1" dirty="0"/>
              <a:t>chores of </a:t>
            </a:r>
            <a:r>
              <a:rPr lang="en-US" sz="2400" b="1" dirty="0" smtClean="0"/>
              <a:t>an ethnic group , the </a:t>
            </a:r>
            <a:r>
              <a:rPr lang="en-US" sz="2400" b="1" dirty="0" err="1" smtClean="0"/>
              <a:t>Monipuris.please</a:t>
            </a:r>
            <a:r>
              <a:rPr lang="en-US" sz="2400" b="1" dirty="0" smtClean="0"/>
              <a:t> visit the given link.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24495" y="3985384"/>
            <a:ext cx="18187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Language</a:t>
            </a:r>
            <a:r>
              <a:rPr lang="en-US" sz="3200" dirty="0" smtClean="0"/>
              <a:t>:</a:t>
            </a:r>
            <a:endParaRPr lang="en-US" sz="3200" dirty="0"/>
          </a:p>
        </p:txBody>
      </p:sp>
      <p:sp>
        <p:nvSpPr>
          <p:cNvPr id="11" name="Curved Down Arrow 10"/>
          <p:cNvSpPr/>
          <p:nvPr/>
        </p:nvSpPr>
        <p:spPr>
          <a:xfrm>
            <a:off x="924494" y="1275287"/>
            <a:ext cx="7543800" cy="3426756"/>
          </a:xfrm>
          <a:prstGeom prst="curvedDownArrow">
            <a:avLst>
              <a:gd name="adj1" fmla="val 50000"/>
              <a:gd name="adj2" fmla="val 50000"/>
              <a:gd name="adj3" fmla="val 3415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5" name="Object 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8387511"/>
              </p:ext>
            </p:extLst>
          </p:nvPr>
        </p:nvGraphicFramePr>
        <p:xfrm>
          <a:off x="4114800" y="304323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Packager Shell Object" showAsIcon="1" r:id="rId4" imgW="914400" imgH="771480" progId="Package">
                  <p:embed/>
                </p:oleObj>
              </mc:Choice>
              <mc:Fallback>
                <p:oleObj name="Packager Shell Object" showAsIcon="1" r:id="rId4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14800" y="304323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75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4054</TotalTime>
  <Words>1075</Words>
  <Application>Microsoft Office PowerPoint</Application>
  <PresentationFormat>On-screen Show (4:3)</PresentationFormat>
  <Paragraphs>173</Paragraphs>
  <Slides>24</Slides>
  <Notes>15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mohit sohag</dc:creator>
  <cp:lastModifiedBy>User</cp:lastModifiedBy>
  <cp:revision>311</cp:revision>
  <dcterms:created xsi:type="dcterms:W3CDTF">2006-08-16T00:00:00Z</dcterms:created>
  <dcterms:modified xsi:type="dcterms:W3CDTF">2016-12-19T08:24:50Z</dcterms:modified>
</cp:coreProperties>
</file>